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189.xml" ContentType="application/vnd.openxmlformats-officedocument.presentationml.slideLayout+xml"/>
  <Override PartName="/ppt/theme/theme12.xml" ContentType="application/vnd.openxmlformats-officedocument.theme+xml"/>
  <Override PartName="/ppt/slideLayouts/slideLayout22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2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11" r:id="rId4"/>
    <p:sldMasterId id="2147483728" r:id="rId5"/>
    <p:sldMasterId id="2147483762" r:id="rId6"/>
    <p:sldMasterId id="2147483779" r:id="rId7"/>
    <p:sldMasterId id="2147483796" r:id="rId8"/>
    <p:sldMasterId id="2147483825" r:id="rId9"/>
    <p:sldMasterId id="2147483842" r:id="rId10"/>
    <p:sldMasterId id="2147483859" r:id="rId11"/>
    <p:sldMasterId id="2147483876" r:id="rId12"/>
    <p:sldMasterId id="2147483910" r:id="rId13"/>
    <p:sldMasterId id="2147484099" r:id="rId14"/>
  </p:sldMasterIdLst>
  <p:notesMasterIdLst>
    <p:notesMasterId r:id="rId38"/>
  </p:notesMasterIdLst>
  <p:sldIdLst>
    <p:sldId id="257" r:id="rId15"/>
    <p:sldId id="297" r:id="rId16"/>
    <p:sldId id="298" r:id="rId17"/>
    <p:sldId id="258" r:id="rId18"/>
    <p:sldId id="295" r:id="rId19"/>
    <p:sldId id="294" r:id="rId20"/>
    <p:sldId id="293" r:id="rId21"/>
    <p:sldId id="259" r:id="rId22"/>
    <p:sldId id="260" r:id="rId23"/>
    <p:sldId id="261" r:id="rId24"/>
    <p:sldId id="292" r:id="rId25"/>
    <p:sldId id="264" r:id="rId26"/>
    <p:sldId id="263" r:id="rId27"/>
    <p:sldId id="267" r:id="rId28"/>
    <p:sldId id="265" r:id="rId29"/>
    <p:sldId id="268" r:id="rId30"/>
    <p:sldId id="269" r:id="rId31"/>
    <p:sldId id="270" r:id="rId32"/>
    <p:sldId id="287" r:id="rId33"/>
    <p:sldId id="272" r:id="rId34"/>
    <p:sldId id="290" r:id="rId35"/>
    <p:sldId id="286" r:id="rId36"/>
    <p:sldId id="29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0F1EA090-BAD1-4174-AF53-EDA8CBD8D664}">
          <p14:sldIdLst>
            <p14:sldId id="257"/>
            <p14:sldId id="258"/>
            <p14:sldId id="297"/>
            <p14:sldId id="295"/>
            <p14:sldId id="294"/>
            <p14:sldId id="293"/>
            <p14:sldId id="259"/>
            <p14:sldId id="260"/>
            <p14:sldId id="261"/>
            <p14:sldId id="292"/>
            <p14:sldId id="264"/>
            <p14:sldId id="263"/>
            <p14:sldId id="267"/>
            <p14:sldId id="265"/>
            <p14:sldId id="268"/>
            <p14:sldId id="269"/>
            <p14:sldId id="270"/>
            <p14:sldId id="287"/>
            <p14:sldId id="272"/>
            <p14:sldId id="290"/>
            <p14:sldId id="286"/>
            <p14:sldId id="2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26" autoAdjust="0"/>
    <p:restoredTop sz="94622" autoAdjust="0"/>
  </p:normalViewPr>
  <p:slideViewPr>
    <p:cSldViewPr snapToGrid="0">
      <p:cViewPr varScale="1">
        <p:scale>
          <a:sx n="69" d="100"/>
          <a:sy n="69" d="100"/>
        </p:scale>
        <p:origin x="-73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2598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525CA-EE85-4EFC-A4CC-27DCD81C5F7B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2CD83-42F8-4E13-A6C6-061E0BB30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42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2CD83-42F8-4E13-A6C6-061E0BB305B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85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080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2343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90689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50328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7259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58036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38338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01307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6349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00679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21059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1147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122157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5355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09223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4591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06974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743533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93812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0514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68889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07305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013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69814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01053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71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83190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85128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13671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953802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44226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993390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35379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3485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973597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60867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68640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222247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95875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0132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89785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80864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6702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74937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515758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81222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802514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9902116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319303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02376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89269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913569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520828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505411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860265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7256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40740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62071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45946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67820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7836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43534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515545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8716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1322121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800551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4740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43123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21096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106829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03492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611467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434906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894432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89337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10863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844623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6426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59666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88347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0876397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45833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0344523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01606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106739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43264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06082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24572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196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6228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8728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63654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685923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53327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12669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54008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185551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6334291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22186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1840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452200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36120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3081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361404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838402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438600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058400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7512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877233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50939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2362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0676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476396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23905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956003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776577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77440274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591953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4533036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5040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76771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82384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6536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148911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02242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896550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945102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87046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759997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050673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114549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878881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444326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66774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460578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231807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4796530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33294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61104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0655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975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656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664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174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72805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302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275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7921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6686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2626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592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3400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114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7724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5805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9946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851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60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17633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50407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8954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921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137238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1393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54274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290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35734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258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675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1045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25406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07044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2730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03788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1149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07410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22185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04258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88822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88810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0277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5293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6242767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56072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13071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88123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97861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7821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99724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8002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47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93260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02281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8667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2240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08759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73818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67542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20185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81504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45261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72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7500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8587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25183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14187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9109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F526A-027A-4A5A-B3DD-E085D71E7C6B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0057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98FC2-9A61-419F-BB88-68FD54C20B7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8702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3AD0-1418-4D9E-8151-13ED0B1B8AB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49741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16913-893D-4EFB-A63B-A8072F901280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86013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F198C-9790-4315-8230-C5009FDCA4E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2474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261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BC8A7-E653-411E-A3EC-1653B6C90ED3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70573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68587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6997308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41262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742597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63043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482A-C4DF-4407-BF37-927BB8F5DB9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7416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BE31A-AB5F-4B1D-A338-21790E8B13E2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0063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8872F4-295B-4620-BDB7-1BF828BB8157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2967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B1877-E1CA-450B-AC35-7EC1430FE434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25652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DB184-E4EA-498E-B9C4-8EBA22652FDF}" type="slidenum">
              <a:rPr lang="ru-RU" smtClean="0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027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slideLayout" Target="../slideLayouts/slideLayout172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62.xml"/><Relationship Id="rId16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Relationship Id="rId14" Type="http://schemas.openxmlformats.org/officeDocument/2006/relationships/slideLayout" Target="../slideLayouts/slideLayout17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8.xml"/><Relationship Id="rId16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5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94.xml"/><Relationship Id="rId16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215.xml"/><Relationship Id="rId12" Type="http://schemas.openxmlformats.org/officeDocument/2006/relationships/slideLayout" Target="../slideLayouts/slideLayout220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210.xml"/><Relationship Id="rId16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213.xml"/><Relationship Id="rId15" Type="http://schemas.openxmlformats.org/officeDocument/2006/relationships/slideLayout" Target="../slideLayouts/slideLayout223.xml"/><Relationship Id="rId10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Relationship Id="rId14" Type="http://schemas.openxmlformats.org/officeDocument/2006/relationships/slideLayout" Target="../slideLayouts/slideLayout2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11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642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4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381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018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49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7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399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026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8275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709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5A81F5-348D-4B74-BDF5-29FDCE7B9817}" type="slidenum">
              <a:rPr lang="ru-RU" smtClean="0">
                <a:solidFill>
                  <a:srgbClr val="90C226"/>
                </a:solidFill>
                <a:latin typeface="Verdana" panose="020B060403050404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90C22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29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170176" y="2161309"/>
            <a:ext cx="7124700" cy="975992"/>
          </a:xfrm>
        </p:spPr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/>
            </a:r>
            <a:b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endParaRPr lang="ru-RU" sz="14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41299" y="1005838"/>
            <a:ext cx="7924800" cy="220841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Краткая презентация </a:t>
            </a:r>
            <a:endParaRPr lang="ru-RU" sz="3600" dirty="0" smtClean="0"/>
          </a:p>
          <a:p>
            <a:pPr algn="ctr"/>
            <a:r>
              <a:rPr lang="ru-RU" sz="3600" dirty="0" smtClean="0"/>
              <a:t>Основной </a:t>
            </a:r>
            <a:r>
              <a:rPr lang="ru-RU" sz="3600" dirty="0" smtClean="0"/>
              <a:t>образовательной программы дошкольного образования </a:t>
            </a:r>
          </a:p>
          <a:p>
            <a:pPr algn="ctr"/>
            <a:r>
              <a:rPr lang="ru-RU" sz="3600" dirty="0" smtClean="0"/>
              <a:t>МБДОУ «Детский сад №3 «Теремок» ЕМР»РТ </a:t>
            </a:r>
          </a:p>
        </p:txBody>
      </p:sp>
      <p:pic>
        <p:nvPicPr>
          <p:cNvPr id="4" name="Shape 182"/>
          <p:cNvPicPr preferRelativeResize="0"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7" y="4443785"/>
            <a:ext cx="2286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43200" y="4809989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 полным текстом Программы можно ознакомиться на сайте ДОУ в разделе «Образование» - «Документы по образовательной деятельности»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98838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Принципы и подходы к формированию Программы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92609" y="1444752"/>
            <a:ext cx="9689592" cy="53035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1.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Поддержка разнообразия детства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. Принимая вызовы современного мира, Программа рассматривает разнообразие детства как ценность, образовательный ресурс и предполагает использование разнообразия для обогащения образовательного процесса. Организация выстраивает образовательную деятельность с учетом региональной специфики, социокультурной ситуации развития каждого ребенка, его возрастных и индивидуальных особенностей, ценностей, мнений и способов их выражения.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2.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Сохранение уникальности и </a:t>
            </a:r>
            <a:r>
              <a:rPr lang="ru-RU" sz="1600" i="1" dirty="0" err="1">
                <a:solidFill>
                  <a:srgbClr val="000000"/>
                </a:solidFill>
                <a:latin typeface="Times New Roman"/>
                <a:ea typeface="Calibri"/>
              </a:rPr>
              <a:t>самоценности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 детства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как важного этапа в общем развитии человека.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Calibri"/>
              </a:rPr>
              <a:t>Самоценность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 детства – понимание детства как периода жизни значимого самого по себе, значимого тем, что происходит с ребенком сейчас, а не тем, что этот этап является подготовкой к последующей жизни. Этот принцип подразумевает полноценное проживание ребенком всех этапов детства (младенческого, раннего и дошкольного детства), обогащение (амплификацию) детского развития.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3.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Позитивная социализация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ребенка предполагает, что освоение ребенком культурных норм, средств и способов деятельности, культурных образцов поведения и общения с другими людьми, приобщение к традициям семьи, общества, государства происходят в процессе сотрудничества со взрослыми и другими детьми, направленного на создание предпосылок к полноценной деятельности ребенка в изменяющемся мире.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4.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Личностно-развивающий и гуманистический характер взаимодействия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взрослых (родителей (законных представителей), педагогических и иных работников Организации) и детей. Такой тип взаимодействия предполагает базовую ценностную ориентацию на достоинство каждого участника взаимодействия, уважение и безусловное принятие личности ребенка, доброжелательность, внимание к ребенку, его состоянию, настроению, потребностям, интересам. 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499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5000" y="255588"/>
            <a:ext cx="5794601" cy="8874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46305" y="886968"/>
            <a:ext cx="9799320" cy="573328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5.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Содействие и сотрудничество детей и взрослых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признание ребенка полноценным участником (субъектом) образовательных отношений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Этот принцип предполагает активное участие всех субъектов образовательных отношений – как детей, так и взрослых – в реализации программы. Каждый участник имеет возможность внести свой индивидуальный вклад в ход игры, занятия, проекта, обсуждения, в планирование образовательного процесса, может проявить инициативу. </a:t>
            </a:r>
            <a:endParaRPr lang="ru-RU" sz="21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1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ru-RU" sz="21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100" i="1" dirty="0">
                <a:latin typeface="Times New Roman" pitchFamily="18" charset="0"/>
                <a:ea typeface="Times New Roman"/>
                <a:cs typeface="Times New Roman" pitchFamily="18" charset="0"/>
              </a:rPr>
              <a:t>Сотрудничество Организации с семьей</a:t>
            </a:r>
            <a:r>
              <a:rPr lang="ru-RU" sz="2100" dirty="0">
                <a:latin typeface="Times New Roman" pitchFamily="18" charset="0"/>
                <a:ea typeface="Times New Roman"/>
                <a:cs typeface="Times New Roman" pitchFamily="18" charset="0"/>
              </a:rPr>
              <a:t>. Сотрудничество, кооперация с семьей, открытость в отношении семьи, уважение семейных ценностей и традиций, их учет в образовательной работе являются важнейшим принципом образовательной программы. Программа содержит разнообразные формы сотрудничества с семьей как в содержательном, так и в организационном планах.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7.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Сетевое взаимодействие с организациями 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социализации, образования, охраны здоровья и другими партнерами, которые могут внести вклад в развитие и образование детей, а также использование ресурсов местного сообщества и вариативных программ дополнительного образования детей для обогащения детского развития. </a:t>
            </a:r>
            <a:endParaRPr lang="ru-RU" sz="21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8.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Индивидуализация дошкольного образования, 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предполагает построение образовательной деятельности на индивидуальной траектории развития каждого ребенка с характерными для данного ребенка спецификой и скоростью, учитывающей его интересы, мотивы, способности и возрастно-психологические особенности. 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9.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Возрастная адекватность образования. 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Этот принцип предполагает подбор педагогом содержания и методов дошкольного образования в соответствии с возрастными особенностями детей: игра, коммуникативная и познавательно-исследовательская деятельность, творческая активность, обеспечивающая художественно-эстетическое развитие ребенка. </a:t>
            </a:r>
          </a:p>
          <a:p>
            <a:pPr marL="0" indent="0" algn="just">
              <a:buNone/>
            </a:pP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10. </a:t>
            </a:r>
            <a:r>
              <a:rPr lang="ru-RU" sz="2100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Развивающее вариативное образование. </a:t>
            </a:r>
            <a:r>
              <a:rPr lang="ru-RU" sz="21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Этот принцип предполагает, что образовательное содержание предлагается ребенку через разные виды деятельности с учетом его актуальных и потенциальных возможностей усвоения этого содержания и совершения им тех или иных действий, с учетом его интересов, мотивов и способностей. </a:t>
            </a:r>
          </a:p>
          <a:p>
            <a:pPr marL="0" indent="0" algn="just">
              <a:buNone/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ru-RU" sz="2000" b="1" u="sng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73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912" y="941564"/>
            <a:ext cx="8997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11.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Полнота содержания и интеграция отдельных образовательных областей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. В соответствии со Стандартом Программа предполагает всестороннее социально-коммуникативное, познавательное, речевое, художественно-эстетическое и физическое развитие детей посредством различных видов детской активности. Деление Программы на образовательные области не означает, что каждая образовательная область осваивается ребенком по отдельности, в форме изолированных занятий по модели школьных предметов. Между отдельными разделами Программы существуют многообразные взаимосвязи: познавательное развитие тесно связано с речевым и социально-коммуникативным, художественно-эстетическое – с познавательным и речевым и т.п. Содержание образовательной деятельности в одной конкретной области тесно связано с другими областями. Такая организация образовательного процесса соответствует особенностям развития детей раннего и дошкольного возраста.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</a:rPr>
              <a:t>12.</a:t>
            </a:r>
            <a:r>
              <a:rPr lang="ru-RU" sz="1600" i="1" dirty="0" smtClean="0">
                <a:solidFill>
                  <a:srgbClr val="000000"/>
                </a:solidFill>
                <a:latin typeface="Times New Roman"/>
                <a:ea typeface="Calibri"/>
              </a:rPr>
              <a:t> Инвариантность </a:t>
            </a:r>
            <a:r>
              <a:rPr lang="ru-RU" sz="1600" i="1" dirty="0">
                <a:solidFill>
                  <a:srgbClr val="000000"/>
                </a:solidFill>
                <a:latin typeface="Times New Roman"/>
                <a:ea typeface="Calibri"/>
              </a:rPr>
              <a:t>ценностей и целей при вариативности средств реализации и достижения целей Программы.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 Стандарт и Программа задают инвариантные ценности и ориентиры, с учетом которых Организация должна разработать свою основную образовательную программу и которые для нее являются научно-методическими опорами в современном мире разнообразия и неопределенности. При этом Программа оставляет за Организацией право выбора способов их достижения, выбора образовательных программ, учитывающих многообразие конкретных социокультурных, географических, климатических условий реализации Программы, разнородность состава групп воспитанников, их особенностей и интересов, запросов родителей (законных представителей), интересов и предпочтений педагогов и т.п.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850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609600"/>
            <a:ext cx="10388600" cy="1320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Планируемые результаты освоения Программы 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</a:br>
            <a:r>
              <a:rPr lang="ru-RU" sz="3200" b="1" dirty="0">
                <a:solidFill>
                  <a:srgbClr val="54A021">
                    <a:lumMod val="50000"/>
                  </a:srgbClr>
                </a:solidFill>
                <a:ea typeface="Batang" panose="02030600000101010101" pitchFamily="18" charset="-127"/>
              </a:rPr>
              <a:t>Целевые ориентиры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40" y="1981201"/>
            <a:ext cx="10119360" cy="4456113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непосредственность и непроизвольность), а также системные особенности дошкольного образования (необязательность уровня дошкольного образования в Российской Федерации, отсутствие возможности вменения ребенку какой-либо ответственности за результат) делают неправомерными требования от ребенка дошкольного возраста конкретных образовательных достижений и обусловливают необходимость определения результатов освоения образовательной программы в виде целевых ориентиров.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Целевые ориентиры дошкольного образования 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  <a:endParaRPr lang="ru-RU" sz="16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Степень реального развития этих возрастных характеристик и способности ребенка их проявлять могут существенно варьировать в силу различий в жизненных условиях и индивидуальных особенностей развития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</a:rPr>
              <a:t>конкретного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ребенка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indent="0" algn="just">
              <a:buNone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</a:rPr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ребенка. Основные характеристики развития ребенка представлены в виде изложения возможных достижений воспитанников на разных возрастных этапах дошкольного детства: ранний (от 1 года до 3 лет) и дошкольный возраст (от 3 до 7 лет).</a:t>
            </a:r>
          </a:p>
          <a:p>
            <a:pPr indent="0" algn="just">
              <a:buNone/>
            </a:pPr>
            <a:endParaRPr lang="ru-RU" sz="16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193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6858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76942" y="173736"/>
            <a:ext cx="10441578" cy="6181345"/>
          </a:xfrm>
        </p:spPr>
        <p:txBody>
          <a:bodyPr>
            <a:normAutofit/>
          </a:bodyPr>
          <a:lstStyle/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4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программа ДОУ 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дошкольного возраста. 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Важным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содержании образовательной программы ДОУ -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являются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marL="0" lvl="0" indent="0" algn="just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сад.</a:t>
            </a:r>
          </a:p>
          <a:p>
            <a:pPr indent="0" algn="just">
              <a:buNone/>
            </a:pPr>
            <a:endParaRPr lang="ru-RU" sz="20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7046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144487" y="457200"/>
            <a:ext cx="6347713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Образовательные области:</a:t>
            </a:r>
            <a:endParaRPr lang="ru-RU" sz="3200" b="1" dirty="0">
              <a:ea typeface="Batang" panose="02030600000101010101" pitchFamily="18" charset="-127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517358" y="1353312"/>
            <a:ext cx="9410413" cy="4462272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ru-RU" sz="25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5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2294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347713" cy="2133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58368" y="429768"/>
            <a:ext cx="10131552" cy="5806440"/>
          </a:xfrm>
        </p:spPr>
        <p:txBody>
          <a:bodyPr>
            <a:normAutofit fontScale="92500"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3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предполагает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3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3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включае</a:t>
            </a:r>
            <a:r>
              <a:rPr lang="ru-RU" sz="23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  <a:p>
            <a:pPr marL="365760" lvl="0" indent="-256032" algn="just" defTabSz="914400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endParaRPr lang="ru-RU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ru-RU" b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243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365760"/>
            <a:ext cx="10972799" cy="5998464"/>
          </a:xfrm>
        </p:spPr>
        <p:txBody>
          <a:bodyPr>
            <a:noAutofit/>
          </a:bodyPr>
          <a:lstStyle/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sz="2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включает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824676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02337" y="1554480"/>
            <a:ext cx="10872216" cy="5129784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Современный детский сад должен выступать инстанцией развития не только ребенка, включенного в образовательный процесс, но и психолого - педагогической поддержки родителей. При этом семья также оказывает влияние на педагогов, побуждая их к непрерывному развитию, поиску оптимальных методов и форм сотрудничества.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Именно поэтому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основной целью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партнерского взаимодействия педагогического коллектива с семьями воспитанников в Программе является создание содружества «родители - дети - педагоги», где все участники образовательного процесса влияют друг на друга, побуждая к саморазвитию, самореализации и самовоспитанию. 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Задачи партнерства с родителями: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установления доверительных, партнерских отношений с каждой семьей;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создания условий для участия родителей в жизни ребенка в детском саду;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оказания психолого-педагогической поддержки родителям в воспитании ребенка и повышении компетентности в вопросах развития и воспитания, охраны и укрепления здоровья детей; </a:t>
            </a:r>
            <a:endParaRPr lang="ru-RU" sz="2000" dirty="0">
              <a:latin typeface="Times New Roman"/>
              <a:ea typeface="Times New Roman"/>
            </a:endParaRPr>
          </a:p>
          <a:p>
            <a:pPr lvl="0" algn="just">
              <a:spcAft>
                <a:spcPts val="235"/>
              </a:spcAft>
              <a:buFont typeface="Symbol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непрерывное повышение компетентности педагогов в вопросах взаимодействия с семьями воспитанников. </a:t>
            </a:r>
            <a:endParaRPr lang="ru-RU" sz="2000" dirty="0">
              <a:latin typeface="Times New Roman"/>
              <a:ea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2316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Взаимодействие педагогического коллектива с семьями воспитанников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9714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310897"/>
            <a:ext cx="8559800" cy="65836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1051560"/>
            <a:ext cx="9585235" cy="4989803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Развивающая предметно-пространственная среда ДОУ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Для выполнения этой задачи РППС в соответствии с требованиями ФГОС является: 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1) содержательно-насыщенной - включает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 всех категорий детей, экспериментирование с материалами, доступными детям; двигательную активность, в том числе развитие крупной и мелкой моторики, участие в подвижных играх и соревнованиях; эмоциональное благополучие детей во взаимодействии с предметно-пространственным окружением; возможность самовыражения детей; 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2) трансформируемой – обеспечивает возможность изменений РППС в зависимости от образовательной ситуации, в том числе меняющихся интересов, мотивов и возможностей детей; 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3) полифункциональной – обеспечивает возможность разнообразного использования составляющих РППС (например, детской мебели, матов, мягких модулей, ширм, в том числе природных материалов) в разных видах детской активности; 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4) доступной – обеспечивает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активности; </a:t>
            </a:r>
          </a:p>
          <a:p>
            <a:pPr indent="0" algn="just">
              <a:buNone/>
            </a:pPr>
            <a:r>
              <a:rPr lang="ru-RU" dirty="0">
                <a:latin typeface="Times New Roman"/>
                <a:ea typeface="Times New Roman"/>
              </a:rPr>
              <a:t>5) безопасной – все элементы РППС соответствуют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130" y="978408"/>
            <a:ext cx="11063286" cy="2276856"/>
          </a:xfrm>
        </p:spPr>
        <p:txBody>
          <a:bodyPr>
            <a:normAutofit fontScale="90000"/>
          </a:bodyPr>
          <a:lstStyle/>
          <a:p>
            <a:pPr lvl="0" algn="just" defTabSz="914400" fontAlgn="base">
              <a:spcAft>
                <a:spcPct val="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Основная общеобразовательная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программа – это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воспитательно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-образовательного процесса, характер оказываемых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образовательных и медицинских услуг.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401568"/>
            <a:ext cx="9597189" cy="2999232"/>
          </a:xfrm>
        </p:spPr>
        <p:txBody>
          <a:bodyPr>
            <a:normAutofit/>
          </a:bodyPr>
          <a:lstStyle/>
          <a:p>
            <a:pPr marL="0" lvl="0" indent="0" algn="just" defTabSz="914400">
              <a:spcBef>
                <a:spcPts val="400"/>
              </a:spcBef>
              <a:buClr>
                <a:srgbClr val="2DA2BF"/>
              </a:buClr>
              <a:buSzPct val="68000"/>
              <a:buNone/>
              <a:defRPr/>
            </a:pP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разрабатывается,  утверждается</a:t>
            </a:r>
            <a:r>
              <a:rPr lang="en-US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реализуется в дошкольном образовательном учреждении: </a:t>
            </a:r>
          </a:p>
          <a:p>
            <a:pPr marL="400050" lvl="1" indent="0" algn="just" defTabSz="914400">
              <a:spcBef>
                <a:spcPts val="324"/>
              </a:spcBef>
              <a:buClr>
                <a:srgbClr val="2DA2BF"/>
              </a:buClr>
              <a:buSzTx/>
              <a:buFont typeface="Arial" pitchFamily="34" charset="0"/>
              <a:buChar char="•"/>
              <a:defRPr/>
            </a:pPr>
            <a:r>
              <a:rPr lang="en-US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alt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 algn="just" defTabSz="914400">
              <a:spcBef>
                <a:spcPts val="324"/>
              </a:spcBef>
              <a:buClr>
                <a:srgbClr val="2DA2BF"/>
              </a:buClr>
              <a:buSzTx/>
              <a:buFont typeface="Arial" pitchFamily="34" charset="0"/>
              <a:buChar char="•"/>
              <a:defRPr/>
            </a:pPr>
            <a:r>
              <a:rPr lang="en-US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соответствующей </a:t>
            </a:r>
            <a:r>
              <a:rPr lang="ru-RU" altLang="ru-RU" sz="2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дошкольного образования</a:t>
            </a:r>
          </a:p>
          <a:p>
            <a:pPr marL="0" indent="0">
              <a:lnSpc>
                <a:spcPct val="80000"/>
              </a:lnSpc>
              <a:buNone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4795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347713" cy="32004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a typeface="Batang" panose="02030600000101010101" pitchFamily="18" charset="-127"/>
              </a:rPr>
              <a:t>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74321"/>
            <a:ext cx="10332720" cy="5767044"/>
          </a:xfrm>
        </p:spPr>
        <p:txBody>
          <a:bodyPr>
            <a:no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режима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Режим дня 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Программе.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Условия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 жизнедеятельности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составлены на основе действующих СанПиН, с учетом психофизиологических потребностей, индивидуальных и возрастных особенностей детей дошкольного возраста.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Режим  работы дошкольного учреждения   и  длительность  пребывания  в  нем  детей  определяются  уставом,  договором,  заключаемым  между  дошкольным  образовательным  учреждением  и  учредителем,  и  является  следующим: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группы общеразвивающей направленности функционируют  в  режиме  5-дневной  рабочей  недели  с  12-часовым  пребыванием  детей с 6.30 до 18.30 часов вечера.</a:t>
            </a: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Для качественного обеспечения организации жизнедеятельности детей в детском саду составлен режим дня с учетом требований СанПиН.</a:t>
            </a:r>
            <a:endParaRPr lang="ru-RU" sz="2000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ru-RU" dirty="0" smtClean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3794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656" y="143256"/>
            <a:ext cx="8463617" cy="931817"/>
          </a:xfrm>
        </p:spPr>
        <p:txBody>
          <a:bodyPr>
            <a:normAutofit fontScale="90000"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Распорядок образовательной деятельности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ООП  ДО ДОУ.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996696"/>
            <a:ext cx="11183112" cy="5715000"/>
          </a:xfrm>
        </p:spPr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Основная (обязательная) часть - не менее 60 процентов от общего нормативного времени, отводимого на освоение основных образовательных программ дошкольного образования. В соответствии с требованиями комплексных программ дошкольного образования, рекомендованных Министерством образования и науки Российской Федерации, в основной части плана определено минимальное количество ОД, отведенное на образовательные области, определенные в приказе Министерства образования и науки Российской Федерации от 17 октября 2013 года № 1155 «Об утверждении и введении в действие федерального государственного образовательного стандарта дошкольного образования»;</a:t>
            </a: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buNone/>
            </a:pPr>
            <a:r>
              <a:rPr lang="ru-RU" sz="2400" dirty="0">
                <a:latin typeface="Times New Roman"/>
                <a:ea typeface="Times New Roman"/>
              </a:rPr>
              <a:t>В части, формируемой участниками образовательных отношений – не более 40 процентов от общего нормативного времени, отводимого на освоение основных образовательных программ дошкольного образования. Эта часть Плана, формируемая образовательным учреждением и родителями, обеспечивает вариативность образования; отражает специфику МБДОУ; позволяет более полно реализовать социальный заказ на образовательные услуги, учитывать специфику национально-культурных и региональных, демографических, климатических условий, в которых осуществляется образовательный процесс.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Учебно-материальное обеспечение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2799" y="2240280"/>
            <a:ext cx="8463619" cy="380108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Оборудование групповых помещений, кабинетов специалистов, медицинского кабинета, музыкального зала, игры, игрушки и дидактический материал подобраны в соответствии с реализующейся в ДОУ основной образовательной программе ДОУ требованиями СанПиН и возрастными особенностями контингента воспитанников.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Для реализации содержания каждой из образовательных областей, представленных в  ФГОС дошкольного образования, подготовлено необходимое оборудование, игровые, дидактические материалы и средства, соответствующие психолого-возрастным и индивидуальным особенностям воспитанников, специфике их образовательных потребностей.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1" y="609600"/>
            <a:ext cx="8379326" cy="6444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7473" y="1307592"/>
            <a:ext cx="11055096" cy="4733771"/>
          </a:xfrm>
        </p:spPr>
        <p:txBody>
          <a:bodyPr/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Спасибо, </a:t>
            </a:r>
            <a:endParaRPr lang="ru-RU" sz="8800" b="1" dirty="0" smtClean="0">
              <a:ln>
                <a:prstDash val="solid"/>
              </a:ln>
              <a:solidFill>
                <a:schemeClr val="accent2"/>
              </a:solidFill>
              <a:effectLst>
                <a:outerShdw blurRad="88000" dist="50800" dir="5040000" algn="tl">
                  <a:srgbClr val="39639D">
                    <a:tint val="80000"/>
                    <a:satMod val="250000"/>
                    <a:alpha val="45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8800" b="1" dirty="0" smtClean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что Вы </a:t>
            </a:r>
            <a:r>
              <a:rPr lang="ru-RU" sz="8800" b="1" dirty="0">
                <a:ln>
                  <a:prstDash val="solid"/>
                </a:ln>
                <a:solidFill>
                  <a:schemeClr val="accent2"/>
                </a:solidFill>
                <a:effectLst>
                  <a:outerShdw blurRad="88000" dist="50800" dir="5040000" algn="tl">
                    <a:srgbClr val="39639D">
                      <a:tint val="80000"/>
                      <a:satMod val="250000"/>
                      <a:alpha val="45000"/>
                    </a:srgbClr>
                  </a:outerShdw>
                </a:effectLst>
                <a:latin typeface="Monotype Corsiva" panose="03010101010201010101" pitchFamily="66" charset="0"/>
              </a:rPr>
              <a:t>с нами!</a:t>
            </a:r>
          </a:p>
        </p:txBody>
      </p:sp>
    </p:spTree>
    <p:extLst>
      <p:ext uri="{BB962C8B-B14F-4D97-AF65-F5344CB8AC3E}">
        <p14:creationId xmlns="" xmlns:p14="http://schemas.microsoft.com/office/powerpoint/2010/main" val="27877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ООП ДО ДОУ направлена: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0508" y="1620263"/>
            <a:ext cx="8463619" cy="388077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 разностороннее развитие детей от 1-го до 7 лет с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учѐтом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их возрастных и индивидуальных особенностей, в том числе достижение детьми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специфических для детей дошкольного возраста видов деятельности.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393192"/>
            <a:ext cx="9597189" cy="60076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ООП ДО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endParaRPr lang="ru-RU" sz="5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80000"/>
              </a:lnSpc>
              <a:buAutoNum type="romanUcPeriod"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5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722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10854944" cy="1756664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Образовательная программа </a:t>
            </a:r>
            <a:b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учитывает образовательные потребности, интересы и мотивы воспитанников, их родителей (законных представителей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Образовательная  программа МБДОУ «Детский сад №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«Теремок»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разработана в соответствии с : </a:t>
            </a: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464" y="1627632"/>
            <a:ext cx="10808208" cy="4983480"/>
          </a:xfrm>
        </p:spPr>
        <p:txBody>
          <a:bodyPr>
            <a:noAutofit/>
          </a:bodyPr>
          <a:lstStyle/>
          <a:p>
            <a:pPr algn="just">
              <a:tabLst>
                <a:tab pos="180340" algn="l"/>
              </a:tabLst>
            </a:pPr>
            <a:r>
              <a:rPr lang="ru-RU" sz="1600" i="1" dirty="0">
                <a:latin typeface="Times New Roman"/>
                <a:ea typeface="Times New Roman"/>
              </a:rPr>
              <a:t>Федеральными документами:</a:t>
            </a:r>
            <a:endParaRPr lang="ru-RU" sz="16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Федеральный закон от 29.12.2012 №273-ФЗ «Об образовании в Российской Федерации» (с изменениями от 31.07. 2020 г. №304-ФЗ «О внесении изменений в Федеральный закон «Об образовании в Российской Федерации» по вопросам воспитания обучающихся»);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Федеральный государственный образовательный стандарт дошкольного образования, утвержденный приказом Министерства образования и науки РФ от 17.10.2013 г. № 1155; 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Приказ Министерства образования и науки Российской Федерации (</a:t>
            </a:r>
            <a:r>
              <a:rPr lang="ru-RU" sz="1600" dirty="0" err="1">
                <a:latin typeface="Times New Roman"/>
                <a:ea typeface="Times New Roman"/>
              </a:rPr>
              <a:t>Минобрнауки</a:t>
            </a:r>
            <a:r>
              <a:rPr lang="ru-RU" sz="1600" dirty="0">
                <a:latin typeface="Times New Roman"/>
                <a:ea typeface="Times New Roman"/>
              </a:rPr>
              <a:t> России) от 31 июля 2020 года N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Приказ Минтруда России № 544н от 18.10.2013 г.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6.12.2013 г, № 30550;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Письмо </a:t>
            </a:r>
            <a:r>
              <a:rPr lang="ru-RU" sz="1600" dirty="0" err="1">
                <a:latin typeface="Times New Roman"/>
                <a:ea typeface="Times New Roman"/>
              </a:rPr>
              <a:t>Рособрнадзора</a:t>
            </a:r>
            <a:r>
              <a:rPr lang="ru-RU" sz="1600" dirty="0">
                <a:latin typeface="Times New Roman"/>
                <a:ea typeface="Times New Roman"/>
              </a:rPr>
              <a:t> от 10.09.2013 N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79483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73736"/>
            <a:ext cx="8463617" cy="13716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39639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64592"/>
            <a:ext cx="10479023" cy="63642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Письмо МО РФ от 27.03.2000г. № 27/901-6 «О психолого-медико-педагогическом консилиуме (ПМПК) образовательного учреждения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».</a:t>
            </a: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Постановление 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главного государственного санитарного врача Российской Федерации от 28 января 2021 года N 2,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Times New Roman"/>
              </a:rPr>
              <a:t>»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Постановление Главного государственного санитарного врача Российской Федерации от 15.05.2013 г. № 26 г. Москва «Об утверждении СанПиН 2.4.1.3049-13 «Санитарно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«О лицензировании образовательной деятельности» (с изменениями на 12 ноября 2016 года) Правительство Российской Федерации Постановление  от 28 октября 2013 года N 966.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Письмо Министерства образования Российской Федерации от 14.03.2000 № 65/23-16 «О гигиенических требованиях к максимальной нагрузке на детей дошкольного возраста в организованных формах обучения».</a:t>
            </a:r>
          </a:p>
          <a:p>
            <a:pPr algn="just">
              <a:tabLst>
                <a:tab pos="180340" algn="l"/>
              </a:tabLst>
            </a:pPr>
            <a:r>
              <a:rPr lang="ru-RU" sz="1600" i="1" dirty="0">
                <a:latin typeface="Times New Roman"/>
                <a:ea typeface="Times New Roman"/>
              </a:rPr>
              <a:t>Региональными документами:</a:t>
            </a:r>
            <a:endParaRPr lang="ru-RU" sz="16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Закон Республики Татарстан "Об образовании" от 22 июля 2013 г. N 68-ЗРТ; </a:t>
            </a: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Закон Республики Татарстан № 16 от 03.03.2012 г. «О государственных языках Республики Татарстан и других языках в Республике Татарстан»; </a:t>
            </a:r>
          </a:p>
          <a:p>
            <a:pPr algn="just">
              <a:tabLst>
                <a:tab pos="180340" algn="l"/>
              </a:tabLst>
            </a:pPr>
            <a:r>
              <a:rPr lang="ru-RU" sz="1600" i="1" dirty="0">
                <a:latin typeface="Times New Roman"/>
                <a:ea typeface="Times New Roman"/>
              </a:rPr>
              <a:t>Локальными актами ДОУ:</a:t>
            </a:r>
            <a:endParaRPr lang="ru-RU" sz="16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18034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Устав Муниципального бюджетного дошкольного образовательного учреждения «Детский сад </a:t>
            </a:r>
            <a:r>
              <a:rPr lang="ru-RU" sz="1600" dirty="0" smtClean="0">
                <a:latin typeface="Times New Roman"/>
                <a:ea typeface="Times New Roman"/>
              </a:rPr>
              <a:t>№3«Теремок» </a:t>
            </a:r>
            <a:r>
              <a:rPr lang="ru-RU" sz="1600" dirty="0" err="1">
                <a:latin typeface="Times New Roman"/>
                <a:ea typeface="Times New Roman"/>
              </a:rPr>
              <a:t>Елабужского</a:t>
            </a:r>
            <a:r>
              <a:rPr lang="ru-RU" sz="1600" dirty="0">
                <a:latin typeface="Times New Roman"/>
                <a:ea typeface="Times New Roman"/>
              </a:rPr>
              <a:t> муниципального </a:t>
            </a:r>
            <a:r>
              <a:rPr lang="ru-RU" sz="1600" dirty="0" smtClean="0">
                <a:latin typeface="Times New Roman"/>
                <a:ea typeface="Times New Roman"/>
              </a:rPr>
              <a:t>района» Республики Татарстан</a:t>
            </a:r>
            <a:endParaRPr lang="ru-RU" sz="1600" dirty="0">
              <a:latin typeface="Times New Roman"/>
              <a:ea typeface="Times New Roman"/>
            </a:endParaRPr>
          </a:p>
          <a:p>
            <a:pPr lvl="0" algn="just">
              <a:buClr>
                <a:srgbClr val="90C226"/>
              </a:buClr>
              <a:buFont typeface="Symbol"/>
              <a:buChar char=""/>
              <a:tabLst>
                <a:tab pos="180340" algn="l"/>
              </a:tabLst>
            </a:pP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ea typeface="Times New Roman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923284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887412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Цели и задачи реализации Программы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3611" y="1295400"/>
            <a:ext cx="9597189" cy="5105400"/>
          </a:xfrm>
        </p:spPr>
        <p:txBody>
          <a:bodyPr>
            <a:normAutofit fontScale="85000" lnSpcReduction="10000"/>
          </a:bodyPr>
          <a:lstStyle/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Целью Программы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является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обеспечение безопасности жизнедеятельности, подготовка к обучению в школе, к жизни в обществе, развитие научно-технического и творческого потенциала, содействие раннему профессиональному ориентированию дошкольников. </a:t>
            </a:r>
          </a:p>
          <a:p>
            <a:pPr indent="0" algn="just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Цели Программы достигаются через решение следующих задач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: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/>
                <a:ea typeface="Calibri"/>
              </a:rPr>
              <a:t>1. Развивающие занятия. </a:t>
            </a:r>
            <a:r>
              <a:rPr lang="ru-RU" sz="2000" dirty="0">
                <a:latin typeface="Times New Roman"/>
                <a:ea typeface="Calibri"/>
              </a:rPr>
              <a:t>При проведении занятий использовать современные образовательные технологии, работать в зоне ближайшего развития (ЗБР), реализовывать </a:t>
            </a:r>
            <a:r>
              <a:rPr lang="ru-RU" sz="2000" dirty="0" err="1">
                <a:latin typeface="Times New Roman"/>
                <a:ea typeface="Calibri"/>
              </a:rPr>
              <a:t>деятельностный</a:t>
            </a:r>
            <a:r>
              <a:rPr lang="ru-RU" sz="2000" dirty="0">
                <a:latin typeface="Times New Roman"/>
                <a:ea typeface="Calibri"/>
              </a:rPr>
              <a:t> подход и принципы развивающего обучения, использовать на занятиях материал, соответствующий духовно-нравственным ценностям, историческим и национально-культурным традициям народов России.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/>
                <a:ea typeface="Calibri"/>
              </a:rPr>
              <a:t>2</a:t>
            </a:r>
            <a:r>
              <a:rPr lang="ru-RU" sz="2000" b="1" dirty="0">
                <a:latin typeface="Times New Roman"/>
                <a:ea typeface="Calibri"/>
              </a:rPr>
              <a:t>. Эмоциональное благополучие. </a:t>
            </a:r>
            <a:r>
              <a:rPr lang="ru-RU" sz="2000" dirty="0">
                <a:latin typeface="Times New Roman"/>
                <a:ea typeface="Calibri"/>
              </a:rPr>
              <a:t>Постоянно заботиться об эмоциональном благополучии детей, что означает теплое, уважительное, доброжелательное отношение к каждому ребенку, к его чувствам и потребностям, проявление уважения к его индивидуальности, чуткость к его эмоциональным состояниям, поддержку его чувства собственного достоинства и т. п., чтобы каждый ребенок чувствовал себя в безопасности, был уверен, что его здесь любят, о нем позаботятся.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/>
                <a:ea typeface="Calibri"/>
              </a:rPr>
              <a:t>3</a:t>
            </a:r>
            <a:r>
              <a:rPr lang="ru-RU" sz="2000" b="1" dirty="0">
                <a:latin typeface="Times New Roman"/>
                <a:ea typeface="Calibri"/>
              </a:rPr>
              <a:t>. Справедливость и равноправие. </a:t>
            </a:r>
            <a:r>
              <a:rPr lang="ru-RU" sz="2000" dirty="0">
                <a:latin typeface="Times New Roman"/>
                <a:ea typeface="Calibri"/>
              </a:rPr>
              <a:t>Одинаково хорошо относиться ко всем детям независимо от пола, нации, языка, социального статуса, психофизиологических и других особенностей.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841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6344" y="530353"/>
            <a:ext cx="9147048" cy="575151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/>
                <a:ea typeface="Calibri"/>
              </a:rPr>
              <a:t>4. Детско-взрослое сообщество. </a:t>
            </a:r>
            <a:r>
              <a:rPr lang="ru-RU" sz="2000" dirty="0">
                <a:latin typeface="Times New Roman"/>
                <a:ea typeface="Calibri"/>
              </a:rPr>
              <a:t>Проводить специальную работу над созданием детско-взрослого сообщества, основанного на взаимном уважении, равноправии, доброжелательности, сотрудничестве всех участников образовательных отношений (детей, педагогов, родителей).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/>
                <a:ea typeface="Calibri"/>
              </a:rPr>
              <a:t>5</a:t>
            </a:r>
            <a:r>
              <a:rPr lang="ru-RU" sz="2000" b="1" dirty="0">
                <a:latin typeface="Times New Roman"/>
                <a:ea typeface="Calibri"/>
              </a:rPr>
              <a:t>. Формирование ценностных представлений. </a:t>
            </a:r>
            <a:r>
              <a:rPr lang="ru-RU" sz="2000" dirty="0">
                <a:latin typeface="Times New Roman"/>
                <a:ea typeface="Calibri"/>
              </a:rPr>
              <a:t>Объединение обучения и воспитания в целостный образовательный процесс на основе духовно-нравственных ценностей народов Российской Федерации, исторических и национально-культурных традиций, воспитание у до-школьников таких качеств, как:  патриотизм, любовь к Родине, гордость за ее достижения; уважение к традиционным ценностям: любовь к родителям, уважение к старшим, заботливое отношение к малышам, пожилым людям и пр.; традиционные гендерные представления; нравственные основы личности — стремление в своих поступках следовать положительному примеру (быть «хорошим»).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/>
                <a:ea typeface="Calibri"/>
              </a:rPr>
              <a:t>6</a:t>
            </a:r>
            <a:r>
              <a:rPr lang="ru-RU" sz="2000" b="1" dirty="0">
                <a:latin typeface="Times New Roman"/>
                <a:ea typeface="Calibri"/>
              </a:rPr>
              <a:t>. ПДР (пространство детской реализации). </a:t>
            </a:r>
            <a:r>
              <a:rPr lang="ru-RU" sz="2000" dirty="0">
                <a:latin typeface="Times New Roman"/>
                <a:ea typeface="Calibri"/>
              </a:rPr>
              <a:t>Постоянная работа над созданием ПДР, что означает: поддержка и развитие детской инициативы, помощь в осознании и формулировке идеи, реализации замысла; предоставление свободы выбора способов самореализации, поддержка самостоятельного творческого поиска; личностно-ориентированное взаимодействие, поддержка индивидуальности, признание уникальности, неповторимости каждого ребенка; уважительное отношение к результатам детского труда и творчества; создание условий для представления (предъявления, презентации) своих достижений социальному окружению; помощь в осознании пользы, признании значимости полученного результата для окружающих. </a:t>
            </a:r>
            <a:endParaRPr lang="ru-RU" sz="2000" dirty="0">
              <a:latin typeface="Times New Roman"/>
              <a:ea typeface="Times New Roman"/>
            </a:endParaRPr>
          </a:p>
          <a:p>
            <a:pPr marL="0" lvl="0" indent="0" algn="just" defTabSz="914400">
              <a:spcBef>
                <a:spcPts val="0"/>
              </a:spcBef>
              <a:buClrTx/>
              <a:buSzTx/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7. Нацеленность на дальнейшее образование.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</a:rPr>
              <a:t>Развитие познавательного интереса, стремления к получению знаний, формирование положи-тельной мотивации к дальнейшему обучению в школе, вузе. Формирование отношения к образованию как к одной из ведущих жизненных ценностей. </a:t>
            </a:r>
            <a:endParaRPr lang="ru-RU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2000" b="1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019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7832" y="1010653"/>
            <a:ext cx="9228221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700" b="1" dirty="0" smtClean="0">
                <a:latin typeface="Times New Roman"/>
                <a:ea typeface="Calibri"/>
              </a:rPr>
              <a:t>8</a:t>
            </a:r>
            <a:r>
              <a:rPr lang="ru-RU" sz="1700" b="1" dirty="0">
                <a:latin typeface="Times New Roman"/>
                <a:ea typeface="Calibri"/>
              </a:rPr>
              <a:t>. Региональный компонент. </a:t>
            </a:r>
            <a:r>
              <a:rPr lang="ru-RU" sz="1700" dirty="0">
                <a:latin typeface="Times New Roman"/>
                <a:ea typeface="Calibri"/>
              </a:rPr>
              <a:t>В организации и содержании образования учитывать природно-географическое и культурно-историческое своеобразие региона, воспитывать интерес и уважение к родному краю.</a:t>
            </a:r>
            <a:endParaRPr lang="ru-RU" sz="17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700" b="1" dirty="0" smtClean="0">
                <a:latin typeface="Times New Roman"/>
                <a:ea typeface="Calibri"/>
              </a:rPr>
              <a:t>9</a:t>
            </a:r>
            <a:r>
              <a:rPr lang="ru-RU" sz="1700" b="1" dirty="0">
                <a:latin typeface="Times New Roman"/>
                <a:ea typeface="Calibri"/>
              </a:rPr>
              <a:t>. Предметно-пространственная среда. </a:t>
            </a:r>
            <a:r>
              <a:rPr lang="ru-RU" sz="1700" dirty="0">
                <a:latin typeface="Times New Roman"/>
                <a:ea typeface="Calibri"/>
              </a:rPr>
              <a:t>Использовать все возможности для создания современной предметно-пространственной среды в соответствии с требованиями программы. </a:t>
            </a:r>
            <a:endParaRPr lang="ru-RU" sz="17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700" b="1" dirty="0" smtClean="0">
                <a:latin typeface="Times New Roman"/>
                <a:ea typeface="Calibri"/>
              </a:rPr>
              <a:t>10</a:t>
            </a:r>
            <a:r>
              <a:rPr lang="ru-RU" sz="1700" b="1" dirty="0">
                <a:latin typeface="Times New Roman"/>
                <a:ea typeface="Calibri"/>
              </a:rPr>
              <a:t>. Взаимодействие с семьями воспитанников. </a:t>
            </a:r>
            <a:r>
              <a:rPr lang="ru-RU" sz="1700" dirty="0">
                <a:latin typeface="Times New Roman"/>
                <a:ea typeface="Calibri"/>
              </a:rPr>
              <a:t>Осуществляется эффективное взаимодействие с семьями воспитанников, в том числе: обеспечивается открытость дошкольного образования: открытость и доступность информации, регулярность информирования, свободный доступ родителей в пространство детского сада; обеспечение максимального участия родителей в образовательном процессе (участие родителей в мероприятиях, образовательном процессе, в решении организационных вопросов и пр.); обеспечение педагогической поддержки семьи и повышения компетентности родителей в вопросах развития и образования, охраны и укрепления здоровья детей; обеспечение единства подходов к воспитанию детей в условиях дошкольного образовательного учреждения и семьи. </a:t>
            </a:r>
            <a:endParaRPr lang="ru-RU" sz="1700" dirty="0">
              <a:latin typeface="Times New Roman"/>
              <a:ea typeface="Times New Roman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1900" b="1" dirty="0">
              <a:solidFill>
                <a:prstClr val="black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759151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9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1.xml><?xml version="1.0" encoding="utf-8"?>
<a:theme xmlns:a="http://schemas.openxmlformats.org/drawingml/2006/main" name="10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2.xml><?xml version="1.0" encoding="utf-8"?>
<a:theme xmlns:a="http://schemas.openxmlformats.org/drawingml/2006/main" name="11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3.xml><?xml version="1.0" encoding="utf-8"?>
<a:theme xmlns:a="http://schemas.openxmlformats.org/drawingml/2006/main" name="13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4.xml><?xml version="1.0" encoding="utf-8"?>
<a:theme xmlns:a="http://schemas.openxmlformats.org/drawingml/2006/main" name="22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3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4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6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5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7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8_Гран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3496</Words>
  <Application>Microsoft Office PowerPoint</Application>
  <PresentationFormat>Произвольный</PresentationFormat>
  <Paragraphs>115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Грань</vt:lpstr>
      <vt:lpstr>1_Грань</vt:lpstr>
      <vt:lpstr>2_Грань</vt:lpstr>
      <vt:lpstr>3_Грань</vt:lpstr>
      <vt:lpstr>4_Грань</vt:lpstr>
      <vt:lpstr>6_Грань</vt:lpstr>
      <vt:lpstr>5_Грань</vt:lpstr>
      <vt:lpstr>7_Грань</vt:lpstr>
      <vt:lpstr>8_Грань</vt:lpstr>
      <vt:lpstr>9_Грань</vt:lpstr>
      <vt:lpstr>10_Грань</vt:lpstr>
      <vt:lpstr>11_Грань</vt:lpstr>
      <vt:lpstr>13_Грань</vt:lpstr>
      <vt:lpstr>22_Грань</vt:lpstr>
      <vt:lpstr>  </vt:lpstr>
      <vt:lpstr>Основная общеобразовательная программа –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и медицинских услуг. :</vt:lpstr>
      <vt:lpstr>ООП ДО ДОУ направлена:</vt:lpstr>
      <vt:lpstr>Слайд 4</vt:lpstr>
      <vt:lpstr>Образовательная программа  учитывает образовательные потребности, интересы и мотивы воспитанников, их родителей (законных представителей)  Образовательная  программа МБДОУ «Детский сад № 3 «Теремок» разработана в соответствии с :  </vt:lpstr>
      <vt:lpstr> </vt:lpstr>
      <vt:lpstr>Цели и задачи реализации Программы:</vt:lpstr>
      <vt:lpstr>Слайд 8</vt:lpstr>
      <vt:lpstr>Слайд 9</vt:lpstr>
      <vt:lpstr>Принципы и подходы к формированию Программы</vt:lpstr>
      <vt:lpstr>.</vt:lpstr>
      <vt:lpstr>Слайд 12</vt:lpstr>
      <vt:lpstr>Планируемые результаты освоения Программы  Целевые ориентиры</vt:lpstr>
      <vt:lpstr>.</vt:lpstr>
      <vt:lpstr>Образовательные области:</vt:lpstr>
      <vt:lpstr>.</vt:lpstr>
      <vt:lpstr>.</vt:lpstr>
      <vt:lpstr>Взаимодействие педагогического коллектива с семьями воспитанников</vt:lpstr>
      <vt:lpstr>Развивающая предметно-пространственная среда </vt:lpstr>
      <vt:lpstr>.</vt:lpstr>
      <vt:lpstr>Распорядок образовательной деятельности  по ООП  ДО ДОУ. </vt:lpstr>
      <vt:lpstr>Учебно-материальное обеспечение </vt:lpstr>
      <vt:lpstr>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</dc:title>
  <dc:creator>Учетная запись Майкрософт</dc:creator>
  <cp:lastModifiedBy>Alfiya</cp:lastModifiedBy>
  <cp:revision>38</cp:revision>
  <dcterms:created xsi:type="dcterms:W3CDTF">2016-03-09T20:31:20Z</dcterms:created>
  <dcterms:modified xsi:type="dcterms:W3CDTF">2022-02-06T16:39:36Z</dcterms:modified>
</cp:coreProperties>
</file>